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8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790F7F-AFF8-40A1-9C07-C5846B17E075}" type="datetimeFigureOut">
              <a:rPr lang="ru-RU" smtClean="0"/>
              <a:pPr/>
              <a:t>02.06.2026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DFB983E-C45D-45E4-9661-016D8BF5ABA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/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02.06.2026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02.06.2026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02.06.2026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02.06.2026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02.06.2026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02.06.2026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02.06.2026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02.06.2026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02.06.2026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02.06.2026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02.06.2026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02.06.2026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H:\&#1050;&#1086;&#1085;&#1082;&#1091;&#1088;&#1089;&#1099;\2022-2023\&#1044;&#1051;&#1071;%20&#1046;&#1070;&#1056;&#1048;\&#1044;&#1051;&#1071;%20&#1046;&#1070;&#1056;&#1048;\1.%20&#1042;&#1054;&#1044;&#1040;%20&#1046;&#1048;&#1042;&#1040;&#1071;%20&#1048;%20&#1052;&#1045;&#1056;&#1058;&#1042;&#1040;&#1071;\&#1042;&#1086;&#1076;&#1072;%20&#1085;&#1072;%20&#1087;&#1083;&#1072;&#1085;&#1077;&#1090;&#1077;%20&#1047;&#1077;&#1084;&#1083;&#1103;.mp4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908720"/>
            <a:ext cx="9144000" cy="5949280"/>
          </a:xfrm>
        </p:spPr>
        <p:txBody>
          <a:bodyPr>
            <a:normAutofit fontScale="47500" lnSpcReduction="20000"/>
          </a:bodyPr>
          <a:lstStyle/>
          <a:p>
            <a:pPr>
              <a:buNone/>
            </a:pPr>
            <a:endParaRPr lang="ru-RU" b="1" dirty="0"/>
          </a:p>
          <a:p>
            <a:pPr algn="ctr">
              <a:lnSpc>
                <a:spcPct val="150000"/>
              </a:lnSpc>
              <a:buNone/>
            </a:pPr>
            <a:r>
              <a:rPr lang="ru-RU" sz="5700" b="1" dirty="0">
                <a:latin typeface="Monotype Corsiva" pitchFamily="66" charset="0"/>
              </a:rPr>
              <a:t>Тема занятия: </a:t>
            </a:r>
          </a:p>
          <a:p>
            <a:pPr algn="ctr">
              <a:lnSpc>
                <a:spcPct val="150000"/>
              </a:lnSpc>
              <a:buNone/>
            </a:pPr>
            <a:r>
              <a:rPr lang="ru-RU" sz="8000" b="1" dirty="0">
                <a:latin typeface="Monotype Corsiva" pitchFamily="66" charset="0"/>
              </a:rPr>
              <a:t>«Вода живая и мёртвая»</a:t>
            </a:r>
          </a:p>
          <a:p>
            <a:pPr algn="ctr">
              <a:lnSpc>
                <a:spcPct val="150000"/>
              </a:lnSpc>
              <a:buNone/>
            </a:pPr>
            <a:endParaRPr lang="ru-RU" b="1" u="sng" dirty="0">
              <a:latin typeface="Monotype Corsiva" pitchFamily="66" charset="0"/>
            </a:endParaRPr>
          </a:p>
          <a:p>
            <a:pPr algn="ctr">
              <a:lnSpc>
                <a:spcPct val="150000"/>
              </a:lnSpc>
              <a:buNone/>
            </a:pPr>
            <a:r>
              <a:rPr lang="ru-RU" sz="6000" dirty="0">
                <a:latin typeface="Times New Roman" pitchFamily="18" charset="0"/>
                <a:cs typeface="Times New Roman" pitchFamily="18" charset="0"/>
              </a:rPr>
              <a:t>Внеурочное занятие по читательской грамотности</a:t>
            </a:r>
          </a:p>
          <a:p>
            <a:pPr algn="ctr">
              <a:lnSpc>
                <a:spcPct val="150000"/>
              </a:lnSpc>
              <a:buNone/>
            </a:pPr>
            <a:r>
              <a:rPr lang="ru-RU" sz="6000" dirty="0">
                <a:latin typeface="Times New Roman" pitchFamily="18" charset="0"/>
                <a:cs typeface="Times New Roman" pitchFamily="18" charset="0"/>
              </a:rPr>
              <a:t> в 6 классе</a:t>
            </a:r>
          </a:p>
          <a:p>
            <a:pPr>
              <a:lnSpc>
                <a:spcPct val="150000"/>
              </a:lnSpc>
              <a:buNone/>
            </a:pPr>
            <a:endParaRPr lang="ru-RU" sz="4400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  <a:buNone/>
            </a:pPr>
            <a:endParaRPr lang="ru-RU" sz="4400" dirty="0">
              <a:latin typeface="Times New Roman" pitchFamily="18" charset="0"/>
              <a:cs typeface="Times New Roman" pitchFamily="18" charset="0"/>
            </a:endParaRPr>
          </a:p>
          <a:p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sz="44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2025-2026 </a:t>
            </a: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учебный год</a:t>
            </a: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260648"/>
            <a:ext cx="7740352" cy="939784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ru-RU" sz="4400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Рефлексия</a:t>
            </a:r>
          </a:p>
        </p:txBody>
      </p:sp>
      <p:pic>
        <p:nvPicPr>
          <p:cNvPr id="1028" name="Picture 4" descr="https://xn--b1addbnagcefbkmlmfkilododi2u.xn--p1ai/image/cache/catalog/deflectors/nabor-svetootrazhayushchih-nakleek-ladoshki-1000x100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3728" y="1052736"/>
            <a:ext cx="5184576" cy="51845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ru-RU" sz="4400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Эпиграф </a:t>
            </a:r>
          </a:p>
        </p:txBody>
      </p:sp>
      <p:pic>
        <p:nvPicPr>
          <p:cNvPr id="5" name="Picture 2" descr="https://sun9-west.userapi.com/sun9-51/s/v1/if2/P6AARQ_u1oQvzUKg4pEMHOUHWurrwIgWO07BrU-ZxFzw11e7_9ZZpvy3V2EJzej_NFR--6ymukZM0tISFbIASBsP.jpg?size=1270x1713&amp;quality=95&amp;type=albu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196752"/>
            <a:ext cx="3702212" cy="4993614"/>
          </a:xfrm>
          <a:prstGeom prst="rect">
            <a:avLst/>
          </a:prstGeom>
          <a:noFill/>
        </p:spPr>
      </p:pic>
      <p:sp>
        <p:nvSpPr>
          <p:cNvPr id="6" name="Содержимое 5"/>
          <p:cNvSpPr txBox="1">
            <a:spLocks/>
          </p:cNvSpPr>
          <p:nvPr/>
        </p:nvSpPr>
        <p:spPr>
          <a:xfrm>
            <a:off x="4283968" y="980728"/>
            <a:ext cx="4860032" cy="5328592"/>
          </a:xfrm>
          <a:prstGeom prst="rect">
            <a:avLst/>
          </a:prstGeom>
        </p:spPr>
        <p:txBody>
          <a:bodyPr>
            <a:normAutofit fontScale="92500" lnSpcReduction="20000"/>
          </a:bodyPr>
          <a:lstStyle/>
          <a:p>
            <a:pPr marL="84138" marR="0" lvl="0" indent="0" algn="l" defTabSz="914400" rtl="0" eaLnBrk="1" fontAlgn="auto" latinLnBrk="0" hangingPunct="1">
              <a:lnSpc>
                <a:spcPct val="15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None/>
              <a:tabLst/>
              <a:defRPr/>
            </a:pPr>
            <a:r>
              <a:rPr kumimoji="0" lang="ru-RU" sz="27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«У тебя нет ни вкуса, ни цвета, ни запаха, тебя невозможно описать, тобой наслаждаются, не ведая, что ты такое! Нельзя сказать, что ты необходима для жизни: ты – сама жизнь. Ты наполняешь нас невыразимой радостью… Ты – самое большое богатство на свете.</a:t>
            </a:r>
          </a:p>
          <a:p>
            <a:pPr marL="84138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None/>
              <a:tabLst/>
              <a:defRPr/>
            </a:pPr>
            <a:endParaRPr kumimoji="0" lang="ru-RU" sz="27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84138" marR="0" lvl="0" indent="0" algn="r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None/>
              <a:tabLst/>
              <a:defRPr/>
            </a:pPr>
            <a:r>
              <a:rPr kumimoji="0" lang="ru-RU" sz="27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Антуана</a:t>
            </a:r>
            <a:r>
              <a:rPr kumimoji="0" lang="ru-RU" sz="27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де </a:t>
            </a:r>
            <a:r>
              <a:rPr kumimoji="0" lang="ru-RU" sz="27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Сент</a:t>
            </a:r>
            <a:r>
              <a:rPr kumimoji="0" lang="ru-RU" sz="27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– </a:t>
            </a:r>
            <a:r>
              <a:rPr kumimoji="0" lang="ru-RU" sz="27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Экзюпери</a:t>
            </a:r>
            <a:r>
              <a:rPr kumimoji="0" lang="ru-RU" sz="27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. </a:t>
            </a:r>
          </a:p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tabLst/>
              <a:defRPr/>
            </a:pPr>
            <a:endParaRPr kumimoji="0" lang="ru-RU" sz="27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5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64096"/>
          </a:xfrm>
        </p:spPr>
        <p:txBody>
          <a:bodyPr>
            <a:normAutofit/>
          </a:bodyPr>
          <a:lstStyle/>
          <a:p>
            <a:pPr algn="ctr"/>
            <a:r>
              <a:rPr lang="ru-RU" sz="4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Игра «Верите ли Вы...»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79512" y="980728"/>
            <a:ext cx="8964488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По нормам на каждого жителя города приходится </a:t>
            </a:r>
            <a:r>
              <a:rPr lang="ru-RU" sz="2000" b="1" dirty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220 литров</a:t>
            </a:r>
            <a:r>
              <a:rPr lang="ru-RU" sz="2000" dirty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холодной воды в сутки.</a:t>
            </a:r>
          </a:p>
          <a:p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179512" y="1772816"/>
            <a:ext cx="89644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- Принимая душ в течение 5 минут, вы расходуете около </a:t>
            </a:r>
            <a:r>
              <a:rPr lang="ru-RU" sz="2000" b="1" dirty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100 литров</a:t>
            </a:r>
            <a:r>
              <a:rPr lang="ru-RU" sz="2000" dirty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воды. 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51520" y="2348880"/>
            <a:ext cx="84969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2000" dirty="0"/>
              <a:t>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Каждый раз, когда вы чистите зубы, вы расходуете </a:t>
            </a:r>
            <a:r>
              <a:rPr lang="ru-RU" sz="2000" b="1" dirty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5 литр</a:t>
            </a:r>
            <a:r>
              <a:rPr lang="ru-RU" sz="2000" dirty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воды. 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79512" y="2996952"/>
            <a:ext cx="85689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2000" dirty="0"/>
              <a:t>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Наполняя ванну лишь до половины, вы расходуете </a:t>
            </a:r>
            <a:r>
              <a:rPr lang="ru-RU" sz="2000" b="1" dirty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150 литров</a:t>
            </a:r>
            <a:r>
              <a:rPr lang="ru-RU" sz="2000" dirty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воды. 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79512" y="3645024"/>
            <a:ext cx="89644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2000" dirty="0"/>
              <a:t>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Разовый смыв в туалете – </a:t>
            </a:r>
            <a:r>
              <a:rPr lang="ru-RU" sz="2000" b="1" dirty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8-10 литров</a:t>
            </a:r>
            <a:r>
              <a:rPr lang="ru-RU" sz="2000" dirty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воды. 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79512" y="4293096"/>
            <a:ext cx="89644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2000" dirty="0"/>
              <a:t>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Во время влажной уборки расходуется не менее </a:t>
            </a:r>
            <a:r>
              <a:rPr lang="ru-RU" sz="2000" b="1" dirty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1 литр</a:t>
            </a:r>
            <a:r>
              <a:rPr lang="ru-RU" sz="2000" dirty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воды. 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79512" y="4941168"/>
            <a:ext cx="89644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2000" dirty="0"/>
              <a:t>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Каждая стирка белья в стиральной машине требует свыше </a:t>
            </a:r>
            <a:r>
              <a:rPr lang="ru-RU" sz="2000" b="1" dirty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100 литров</a:t>
            </a:r>
            <a:r>
              <a:rPr lang="ru-RU" sz="2000" dirty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воды. 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79512" y="5589240"/>
            <a:ext cx="89644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2000" dirty="0"/>
              <a:t>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Через обычный водопроводный кран проходит </a:t>
            </a:r>
            <a:r>
              <a:rPr lang="ru-RU" sz="2000" b="1" dirty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15 литров</a:t>
            </a:r>
            <a:r>
              <a:rPr lang="ru-RU" sz="2000" dirty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воды в минуту.</a:t>
            </a:r>
          </a:p>
        </p:txBody>
      </p:sp>
      <p:pic>
        <p:nvPicPr>
          <p:cNvPr id="16390" name="Picture 6" descr="C:\Users\Кириленко\Downloads\smayl-aplodismenty-animatsionnaya-kartinka-0027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48227" y="6007993"/>
            <a:ext cx="1195773" cy="85000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8" dur="5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1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60243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b="0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Вспомните сказки, где вода приносит пользу или приходит на помощь главным героям.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29698" name="Picture 2" descr="https://cv0.litres.ru/pub/c/cover_max1500/5080810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412776"/>
            <a:ext cx="2448272" cy="2448272"/>
          </a:xfrm>
          <a:prstGeom prst="rect">
            <a:avLst/>
          </a:prstGeom>
          <a:noFill/>
        </p:spPr>
      </p:pic>
      <p:pic>
        <p:nvPicPr>
          <p:cNvPr id="29700" name="Picture 4" descr="https://cdn1.ozone.ru/s3/multimedia-e/6079140182.jpg"/>
          <p:cNvPicPr>
            <a:picLocks noChangeAspect="1" noChangeArrowheads="1"/>
          </p:cNvPicPr>
          <p:nvPr/>
        </p:nvPicPr>
        <p:blipFill>
          <a:blip r:embed="rId3" cstate="print"/>
          <a:srcRect l="8404" b="7930"/>
          <a:stretch>
            <a:fillRect/>
          </a:stretch>
        </p:blipFill>
        <p:spPr bwMode="auto">
          <a:xfrm>
            <a:off x="6012160" y="4005064"/>
            <a:ext cx="1967997" cy="2636912"/>
          </a:xfrm>
          <a:prstGeom prst="rect">
            <a:avLst/>
          </a:prstGeom>
          <a:noFill/>
        </p:spPr>
      </p:pic>
      <p:pic>
        <p:nvPicPr>
          <p:cNvPr id="29702" name="Picture 6" descr="https://otvet.imgsmail.ru/download/u_d94925f124fe034af904dd050b5a8145_80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19872" y="1412776"/>
            <a:ext cx="3227512" cy="2420634"/>
          </a:xfrm>
          <a:prstGeom prst="rect">
            <a:avLst/>
          </a:prstGeom>
          <a:noFill/>
        </p:spPr>
      </p:pic>
      <p:pic>
        <p:nvPicPr>
          <p:cNvPr id="29704" name="Picture 8" descr="https://skazachok.ru/wp-content/uploads/2017/12/Ivan_-_muzhickij_sin_-_chitat_skazku_onlajn_-_Russkie_skazki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43808" y="4005064"/>
            <a:ext cx="1874912" cy="2517739"/>
          </a:xfrm>
          <a:prstGeom prst="rect">
            <a:avLst/>
          </a:prstGeom>
          <a:noFill/>
        </p:spPr>
      </p:pic>
      <p:sp>
        <p:nvSpPr>
          <p:cNvPr id="29706" name="AutoShape 10" descr="http://ftp.libs.spb.ru/covers/images/cover_19217021-ks_2019-12-18_16-36-1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9708" name="Picture 12" descr="https://static.auction.ru/offer_images/2017/05/17/02/big/U/uaGhaTyIYvp/sivka_burka_izdatelstvo_tula_priokskoe_knizhnoe_1987_g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020272" y="1484784"/>
            <a:ext cx="1763688" cy="22996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297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29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9" dur="20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500"/>
                            </p:stCondLst>
                            <p:childTnLst>
                              <p:par>
                                <p:cTn id="21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297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https://fsd.multiurok.ru/html/2022/01/31/s_61f7b636b0b21/phpkcoxRt_scenarij-okruzh.mir-1_html_e6fbc3d91f1a15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8" cy="6858000"/>
          </a:xfrm>
          <a:prstGeom prst="rect">
            <a:avLst/>
          </a:prstGeom>
          <a:noFill/>
        </p:spPr>
      </p:pic>
      <p:pic>
        <p:nvPicPr>
          <p:cNvPr id="31748" name="Picture 4" descr="http://ds165.omsk.obr55.ru/files/2022/02/maxresdefault.jpg"/>
          <p:cNvPicPr>
            <a:picLocks noChangeAspect="1" noChangeArrowheads="1"/>
          </p:cNvPicPr>
          <p:nvPr/>
        </p:nvPicPr>
        <p:blipFill>
          <a:blip r:embed="rId3" cstate="print"/>
          <a:srcRect l="7881" r="16030"/>
          <a:stretch>
            <a:fillRect/>
          </a:stretch>
        </p:blipFill>
        <p:spPr bwMode="auto">
          <a:xfrm>
            <a:off x="-2" y="1"/>
            <a:ext cx="9144002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139952" y="1124744"/>
            <a:ext cx="5004048" cy="5517232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170000"/>
              </a:lnSpc>
              <a:buNone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К речке быстро мы спустились,</a:t>
            </a:r>
          </a:p>
          <a:p>
            <a:pPr>
              <a:lnSpc>
                <a:spcPct val="170000"/>
              </a:lnSpc>
              <a:buNone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Наклонились и умылись.</a:t>
            </a:r>
          </a:p>
          <a:p>
            <a:pPr>
              <a:lnSpc>
                <a:spcPct val="170000"/>
              </a:lnSpc>
              <a:buNone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А теперь поплыли дружно,</a:t>
            </a:r>
          </a:p>
          <a:p>
            <a:pPr>
              <a:lnSpc>
                <a:spcPct val="170000"/>
              </a:lnSpc>
              <a:buNone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Вместе раз – это брасс,</a:t>
            </a:r>
          </a:p>
          <a:p>
            <a:pPr>
              <a:lnSpc>
                <a:spcPct val="170000"/>
              </a:lnSpc>
              <a:buNone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Одной, другой – это кроль.</a:t>
            </a:r>
          </a:p>
          <a:p>
            <a:pPr>
              <a:lnSpc>
                <a:spcPct val="170000"/>
              </a:lnSpc>
              <a:buNone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Вышли на берег,</a:t>
            </a:r>
          </a:p>
          <a:p>
            <a:pPr>
              <a:lnSpc>
                <a:spcPct val="170000"/>
              </a:lnSpc>
              <a:buNone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Обтерлись полотенцем</a:t>
            </a:r>
          </a:p>
          <a:p>
            <a:pPr>
              <a:lnSpc>
                <a:spcPct val="170000"/>
              </a:lnSpc>
              <a:buNone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Так, чтоб каждый был сухой,</a:t>
            </a:r>
          </a:p>
          <a:p>
            <a:pPr>
              <a:lnSpc>
                <a:spcPct val="170000"/>
              </a:lnSpc>
              <a:buNone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И отправились домой.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23528" y="0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ru-RU" sz="6000" b="0" dirty="0" err="1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Физминутка</a:t>
            </a:r>
            <a:endParaRPr lang="ru-RU" sz="6000" b="0" dirty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2774" name="Picture 6" descr="https://tacon.ru/wp-content/uploads/a/a/c/aac54e46e58a1dea0d3347e53e688d11.jpeg"/>
          <p:cNvPicPr>
            <a:picLocks noChangeAspect="1" noChangeArrowheads="1"/>
          </p:cNvPicPr>
          <p:nvPr/>
        </p:nvPicPr>
        <p:blipFill>
          <a:blip r:embed="rId2" cstate="print"/>
          <a:srcRect l="68900" t="45800"/>
          <a:stretch>
            <a:fillRect/>
          </a:stretch>
        </p:blipFill>
        <p:spPr bwMode="auto">
          <a:xfrm>
            <a:off x="539552" y="1340768"/>
            <a:ext cx="3258488" cy="42590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1000"/>
                                        <p:tgtEl>
                                          <p:spTgt spid="32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500"/>
                            </p:stCondLst>
                            <p:childTnLst>
                              <p:par>
                                <p:cTn id="4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0"/>
                            </p:stCondLst>
                            <p:childTnLst>
                              <p:par>
                                <p:cTn id="4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Autofit/>
          </a:bodyPr>
          <a:lstStyle/>
          <a:p>
            <a:pPr algn="ctr"/>
            <a:r>
              <a:rPr lang="ru-RU" sz="3600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Практическая демонстрация </a:t>
            </a:r>
            <a:br>
              <a:rPr lang="ru-RU" sz="3600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3600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работы групп</a:t>
            </a:r>
            <a:r>
              <a:rPr lang="ru-RU" sz="3600" b="0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33794" name="Picture 2" descr="https://blog.edmentum.com/sites/blog.edmentum.com/files/images/Edtech%20fidelity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1124744"/>
            <a:ext cx="7246479" cy="472514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3" dur="20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864096"/>
          </a:xfrm>
        </p:spPr>
        <p:txBody>
          <a:bodyPr>
            <a:normAutofit/>
          </a:bodyPr>
          <a:lstStyle/>
          <a:p>
            <a:pPr algn="ctr"/>
            <a:r>
              <a:rPr lang="ru-RU" sz="4400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Проектная деятельность</a:t>
            </a:r>
          </a:p>
        </p:txBody>
      </p:sp>
      <p:pic>
        <p:nvPicPr>
          <p:cNvPr id="34818" name="Picture 2" descr="https://gas-kvas.com/uploads/posts/2023-01/1674658742_gas-kvas-com-p-planeta-konturnii-risunok-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904453"/>
            <a:ext cx="5953546" cy="595354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12776"/>
          </a:xfrm>
        </p:spPr>
        <p:txBody>
          <a:bodyPr>
            <a:noAutofit/>
          </a:bodyPr>
          <a:lstStyle/>
          <a:p>
            <a:pPr algn="ctr"/>
            <a:r>
              <a:rPr lang="ru-RU" sz="4000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Социальный ролик </a:t>
            </a:r>
            <a:br>
              <a:rPr lang="ru-RU" sz="4000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4000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«Вода на планете Земля».</a:t>
            </a:r>
          </a:p>
        </p:txBody>
      </p:sp>
      <p:pic>
        <p:nvPicPr>
          <p:cNvPr id="4" name="Вода на планете Земля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1115616" y="1700808"/>
            <a:ext cx="7552839" cy="42484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8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1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  <p:bldLst>
      <p:bldP spid="3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152</TotalTime>
  <Words>251</Words>
  <Application>Microsoft Office PowerPoint</Application>
  <PresentationFormat>Экран (4:3)</PresentationFormat>
  <Paragraphs>40</Paragraphs>
  <Slides>10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Открытая</vt:lpstr>
      <vt:lpstr> </vt:lpstr>
      <vt:lpstr>Эпиграф </vt:lpstr>
      <vt:lpstr>Игра «Верите ли Вы...»</vt:lpstr>
      <vt:lpstr>Вспомните сказки, где вода приносит пользу или приходит на помощь главным героям. </vt:lpstr>
      <vt:lpstr>Слайд 5</vt:lpstr>
      <vt:lpstr>Физминутка</vt:lpstr>
      <vt:lpstr>Практическая демонстрация  работы групп.</vt:lpstr>
      <vt:lpstr>Проектная деятельность</vt:lpstr>
      <vt:lpstr>Социальный ролик  «Вода на планете Земля».</vt:lpstr>
      <vt:lpstr>Рефлексия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Муниципальное бюджетное общеобразовательное  учреждение Николаевская средняя общеобразовательная школа </dc:title>
  <dc:creator>Учитель</dc:creator>
  <cp:lastModifiedBy>Учитель</cp:lastModifiedBy>
  <cp:revision>21</cp:revision>
  <dcterms:created xsi:type="dcterms:W3CDTF">2023-03-23T19:35:03Z</dcterms:created>
  <dcterms:modified xsi:type="dcterms:W3CDTF">2026-06-02T15:32:59Z</dcterms:modified>
</cp:coreProperties>
</file>