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79" r:id="rId9"/>
    <p:sldId id="280" r:id="rId10"/>
    <p:sldId id="264" r:id="rId11"/>
    <p:sldId id="282" r:id="rId12"/>
    <p:sldId id="283" r:id="rId13"/>
    <p:sldId id="265" r:id="rId14"/>
    <p:sldId id="281" r:id="rId15"/>
    <p:sldId id="266" r:id="rId16"/>
    <p:sldId id="267" r:id="rId17"/>
    <p:sldId id="268" r:id="rId18"/>
    <p:sldId id="270" r:id="rId19"/>
    <p:sldId id="277" r:id="rId20"/>
    <p:sldId id="269" r:id="rId21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46917D1-0F8E-4EE6-AB38-5AFBAE1119AD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8E62917-FA42-4654-AFB3-394866542D5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AAB7C60-C393-4C1B-938F-3D393F2D640B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1304FA7-D301-4096-9F9A-BAF519E82A1B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1295E74-5544-42C7-A59C-D4D30C0277B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40E1B20-0856-444F-B663-D31E330F982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5E1BB1E-9F2C-44DE-9367-424A577BBEA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A627F12-89E3-4820-A6F2-BF7D818264DD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EA21E6FD-B580-4931-A464-8BB2CEDD4DCC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A45FF2F-ACD1-439D-B9FC-1239593BFD2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D4624C2-9D2B-4C64-BF04-995941329B1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E92BEB3-66A5-4755-8371-1DB6693B95A9}" type="slidenum">
              <a:t>‹#›</a:t>
            </a:fld>
            <a:endParaRPr/>
          </a:p>
        </p:txBody>
      </p:sp>
      <p:sp>
        <p:nvSpPr>
          <p:cNvPr id="2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644770E-B9F6-4724-9EA4-3C1EEF09F58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2C1FFC9-2CD1-45D7-8714-0D545CB13DD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1D8F1B2-B2A5-4EE4-905E-7C89BC0F6A1C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AEB640D-5D11-4372-937F-72BF8A1DDEA0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1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5548408-7BD6-43A5-943D-A0536E6F9DFB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518BC2E-2810-4D72-8A64-5A0CA066670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9143D44-8853-40FC-AFC8-ACE81AFA088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D62999D-3A1D-4487-A833-DEA316E4433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8055DCC-7988-4FA6-84E5-E7D62E3EA2A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0D59043-A3CB-46DA-83AF-1399D5C347E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0F1CF05-7C6D-4C19-AA3E-80B070B74A7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91F0469-BF08-49C6-BE5B-EADD268D60B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/>
          <p:nvPr/>
        </p:nvSpPr>
        <p:spPr>
          <a:xfrm>
            <a:off x="838080" y="4736880"/>
            <a:ext cx="4242600" cy="26280"/>
          </a:xfrm>
          <a:custGeom>
            <a:avLst/>
            <a:gdLst/>
            <a:ahLst/>
            <a:cxnLst/>
            <a:rect l="l" t="t" r="r" b="b"/>
            <a:pathLst>
              <a:path w="4243589" h="27432" fill="none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3" name="PlaceHolder 3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en-US" sz="1600" b="0" strike="noStrike" spc="-1">
                <a:solidFill>
                  <a:srgbClr val="8B8B8B"/>
                </a:solidFill>
                <a:latin typeface="The Hand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2CDCF10-B268-4BCB-B208-3B4CC1AC33AA}" type="slidenum">
              <a:rPr lang="en-US" sz="1600" b="0" strike="noStrike" spc="-1">
                <a:solidFill>
                  <a:srgbClr val="8B8B8B"/>
                </a:solidFill>
                <a:latin typeface="The Hand"/>
              </a:rPr>
              <a:t>‹#›</a:t>
            </a:fld>
            <a:endParaRPr lang="ru-RU" sz="1600" b="0" strike="noStrike" spc="-1"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6"/>
          <p:cNvSpPr/>
          <p:nvPr/>
        </p:nvSpPr>
        <p:spPr>
          <a:xfrm>
            <a:off x="838080" y="4736880"/>
            <a:ext cx="4242600" cy="26280"/>
          </a:xfrm>
          <a:custGeom>
            <a:avLst/>
            <a:gdLst/>
            <a:ahLst/>
            <a:cxnLst/>
            <a:rect l="l" t="t" r="r" b="b"/>
            <a:pathLst>
              <a:path w="4243589" h="27432" fill="none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" name="PlaceHolder 1"/>
          <p:cNvSpPr>
            <a:spLocks noGrp="1"/>
          </p:cNvSpPr>
          <p:nvPr>
            <p:ph type="ftr" idx="4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4" name="PlaceHolder 2"/>
          <p:cNvSpPr>
            <a:spLocks noGrp="1"/>
          </p:cNvSpPr>
          <p:nvPr>
            <p:ph type="sldNum" idx="5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en-US" sz="1600" b="0" strike="noStrike" spc="-1">
                <a:solidFill>
                  <a:srgbClr val="8B8B8B"/>
                </a:solidFill>
                <a:latin typeface="The Hand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AC45188B-115F-4070-B6AF-639EAF3F5910}" type="slidenum">
              <a:rPr lang="en-US" sz="1600" b="0" strike="noStrike" spc="-1">
                <a:solidFill>
                  <a:srgbClr val="8B8B8B"/>
                </a:solidFill>
                <a:latin typeface="The Hand"/>
              </a:rPr>
              <a:t>‹#›</a:t>
            </a:fld>
            <a:endParaRPr lang="ru-RU" sz="1600" b="0" strike="noStrike" spc="-1">
              <a:latin typeface="Times New Roman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dt" idx="6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6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36"/>
          <p:cNvSpPr/>
          <p:nvPr/>
        </p:nvSpPr>
        <p:spPr>
          <a:xfrm>
            <a:off x="0" y="0"/>
            <a:ext cx="12187800" cy="68569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Rectangle 51"/>
          <p:cNvSpPr/>
          <p:nvPr/>
        </p:nvSpPr>
        <p:spPr>
          <a:xfrm>
            <a:off x="3119400" y="6756480"/>
            <a:ext cx="5656680" cy="100440"/>
          </a:xfrm>
          <a:custGeom>
            <a:avLst/>
            <a:gdLst/>
            <a:ahLst/>
            <a:cxnLst/>
            <a:rect l="l" t="t" r="r" b="b"/>
            <a:pathLst>
              <a:path w="2425473" h="101678">
                <a:moveTo>
                  <a:pt x="0" y="0"/>
                </a:moveTo>
                <a:lnTo>
                  <a:pt x="2425473" y="55959"/>
                </a:lnTo>
                <a:lnTo>
                  <a:pt x="2425473" y="101678"/>
                </a:lnTo>
                <a:lnTo>
                  <a:pt x="51366" y="1016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Rectangle 52"/>
          <p:cNvSpPr/>
          <p:nvPr/>
        </p:nvSpPr>
        <p:spPr>
          <a:xfrm>
            <a:off x="3058560" y="6809040"/>
            <a:ext cx="159480" cy="47880"/>
          </a:xfrm>
          <a:custGeom>
            <a:avLst/>
            <a:gdLst/>
            <a:ahLst/>
            <a:cxnLst/>
            <a:rect l="l" t="t" r="r" b="b"/>
            <a:pathLst>
              <a:path w="160496" h="48864">
                <a:moveTo>
                  <a:pt x="0" y="0"/>
                </a:moveTo>
                <a:lnTo>
                  <a:pt x="115252" y="23813"/>
                </a:lnTo>
                <a:lnTo>
                  <a:pt x="160496" y="48864"/>
                </a:lnTo>
                <a:lnTo>
                  <a:pt x="61912" y="48864"/>
                </a:lnTo>
                <a:lnTo>
                  <a:pt x="0" y="0"/>
                </a:lnTo>
                <a:close/>
              </a:path>
            </a:pathLst>
          </a:custGeom>
          <a:solidFill>
            <a:srgbClr val="D4E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9" name="Graphic 33"/>
          <p:cNvSpPr/>
          <p:nvPr/>
        </p:nvSpPr>
        <p:spPr>
          <a:xfrm>
            <a:off x="1318320" y="0"/>
            <a:ext cx="9569520" cy="6856920"/>
          </a:xfrm>
          <a:custGeom>
            <a:avLst/>
            <a:gdLst/>
            <a:ahLst/>
            <a:cxnLst/>
            <a:rect l="l" t="t" r="r" b="b"/>
            <a:pathLst>
              <a:path w="7187261" h="5150263">
                <a:moveTo>
                  <a:pt x="7178288" y="2604802"/>
                </a:moveTo>
                <a:cubicBezTo>
                  <a:pt x="7168763" y="2513076"/>
                  <a:pt x="7174478" y="2420684"/>
                  <a:pt x="7169335" y="2328577"/>
                </a:cubicBezTo>
                <a:cubicBezTo>
                  <a:pt x="7156952" y="2102882"/>
                  <a:pt x="7120586" y="1879149"/>
                  <a:pt x="7060845" y="1661160"/>
                </a:cubicBezTo>
                <a:cubicBezTo>
                  <a:pt x="6910588" y="1121007"/>
                  <a:pt x="6617428" y="631374"/>
                  <a:pt x="6212263" y="243840"/>
                </a:cubicBezTo>
                <a:cubicBezTo>
                  <a:pt x="6126538" y="162496"/>
                  <a:pt x="6040813" y="80201"/>
                  <a:pt x="5953564" y="0"/>
                </a:cubicBezTo>
                <a:lnTo>
                  <a:pt x="1408615" y="0"/>
                </a:lnTo>
                <a:cubicBezTo>
                  <a:pt x="1180967" y="200316"/>
                  <a:pt x="978332" y="427387"/>
                  <a:pt x="805111" y="676275"/>
                </a:cubicBezTo>
                <a:cubicBezTo>
                  <a:pt x="481261" y="1136523"/>
                  <a:pt x="252089" y="1640872"/>
                  <a:pt x="104928" y="2183035"/>
                </a:cubicBezTo>
                <a:cubicBezTo>
                  <a:pt x="85878" y="2254853"/>
                  <a:pt x="69495" y="2327720"/>
                  <a:pt x="51588" y="2400014"/>
                </a:cubicBezTo>
                <a:cubicBezTo>
                  <a:pt x="49683" y="2407634"/>
                  <a:pt x="51588" y="2416969"/>
                  <a:pt x="41301" y="2424208"/>
                </a:cubicBezTo>
                <a:cubicBezTo>
                  <a:pt x="45900" y="2225469"/>
                  <a:pt x="72186" y="2027834"/>
                  <a:pt x="119692" y="1834801"/>
                </a:cubicBezTo>
                <a:cubicBezTo>
                  <a:pt x="247993" y="1310926"/>
                  <a:pt x="506121" y="857726"/>
                  <a:pt x="870071" y="462248"/>
                </a:cubicBezTo>
                <a:cubicBezTo>
                  <a:pt x="1027729" y="291823"/>
                  <a:pt x="1201617" y="137169"/>
                  <a:pt x="1389279" y="476"/>
                </a:cubicBezTo>
                <a:lnTo>
                  <a:pt x="1320223" y="476"/>
                </a:lnTo>
                <a:cubicBezTo>
                  <a:pt x="960844" y="274320"/>
                  <a:pt x="656330" y="599123"/>
                  <a:pt x="423158" y="989743"/>
                </a:cubicBezTo>
                <a:cubicBezTo>
                  <a:pt x="215608" y="1337596"/>
                  <a:pt x="80258" y="1711357"/>
                  <a:pt x="25585" y="2113693"/>
                </a:cubicBezTo>
                <a:cubicBezTo>
                  <a:pt x="-2705" y="2316480"/>
                  <a:pt x="-2228" y="2521077"/>
                  <a:pt x="2344" y="2725865"/>
                </a:cubicBezTo>
                <a:cubicBezTo>
                  <a:pt x="14155" y="3261932"/>
                  <a:pt x="170650" y="3754565"/>
                  <a:pt x="447256" y="4210717"/>
                </a:cubicBezTo>
                <a:cubicBezTo>
                  <a:pt x="629851" y="4511612"/>
                  <a:pt x="866356" y="4767167"/>
                  <a:pt x="1138962" y="4988910"/>
                </a:cubicBezTo>
                <a:cubicBezTo>
                  <a:pt x="1207161" y="5044345"/>
                  <a:pt x="1277008" y="5096990"/>
                  <a:pt x="1348512" y="5146834"/>
                </a:cubicBezTo>
                <a:lnTo>
                  <a:pt x="1422712" y="5146834"/>
                </a:lnTo>
                <a:cubicBezTo>
                  <a:pt x="1043426" y="4892802"/>
                  <a:pt x="724720" y="4577334"/>
                  <a:pt x="480594" y="4187952"/>
                </a:cubicBezTo>
                <a:cubicBezTo>
                  <a:pt x="452019" y="4141851"/>
                  <a:pt x="423444" y="4095179"/>
                  <a:pt x="398679" y="4046125"/>
                </a:cubicBezTo>
                <a:cubicBezTo>
                  <a:pt x="407442" y="4043267"/>
                  <a:pt x="409156" y="4048982"/>
                  <a:pt x="411823" y="4053078"/>
                </a:cubicBezTo>
                <a:cubicBezTo>
                  <a:pt x="683572" y="4484656"/>
                  <a:pt x="1033139" y="4842701"/>
                  <a:pt x="1439380" y="5147405"/>
                </a:cubicBezTo>
                <a:lnTo>
                  <a:pt x="5710010" y="5150263"/>
                </a:lnTo>
                <a:cubicBezTo>
                  <a:pt x="5810594" y="5075482"/>
                  <a:pt x="5907272" y="4995587"/>
                  <a:pt x="5999665" y="4910900"/>
                </a:cubicBezTo>
                <a:cubicBezTo>
                  <a:pt x="6418765" y="4526661"/>
                  <a:pt x="6746901" y="4078129"/>
                  <a:pt x="6954165" y="3545777"/>
                </a:cubicBezTo>
                <a:cubicBezTo>
                  <a:pt x="7048234" y="3306175"/>
                  <a:pt x="7109956" y="3055115"/>
                  <a:pt x="7137712" y="2799207"/>
                </a:cubicBezTo>
                <a:cubicBezTo>
                  <a:pt x="7139236" y="2784920"/>
                  <a:pt x="7141046" y="2770632"/>
                  <a:pt x="7142951" y="2754535"/>
                </a:cubicBezTo>
                <a:cubicBezTo>
                  <a:pt x="7151714" y="2760440"/>
                  <a:pt x="7149237" y="2768441"/>
                  <a:pt x="7149428" y="2774823"/>
                </a:cubicBezTo>
                <a:cubicBezTo>
                  <a:pt x="7156743" y="3007967"/>
                  <a:pt x="7128777" y="3240881"/>
                  <a:pt x="7066465" y="3465672"/>
                </a:cubicBezTo>
                <a:cubicBezTo>
                  <a:pt x="6952165" y="3878580"/>
                  <a:pt x="6737948" y="4235863"/>
                  <a:pt x="6452578" y="4552760"/>
                </a:cubicBezTo>
                <a:cubicBezTo>
                  <a:pt x="6244553" y="4783836"/>
                  <a:pt x="6008809" y="4980242"/>
                  <a:pt x="5752110" y="5150263"/>
                </a:cubicBezTo>
                <a:lnTo>
                  <a:pt x="5827643" y="5150263"/>
                </a:lnTo>
                <a:cubicBezTo>
                  <a:pt x="6136539" y="4938904"/>
                  <a:pt x="6412192" y="4689348"/>
                  <a:pt x="6642793" y="4389406"/>
                </a:cubicBezTo>
                <a:cubicBezTo>
                  <a:pt x="6851295" y="4118324"/>
                  <a:pt x="7009125" y="3820859"/>
                  <a:pt x="7102469" y="3490817"/>
                </a:cubicBezTo>
                <a:cubicBezTo>
                  <a:pt x="7148646" y="3327473"/>
                  <a:pt x="7177069" y="3159624"/>
                  <a:pt x="7187242" y="2990183"/>
                </a:cubicBezTo>
                <a:cubicBezTo>
                  <a:pt x="7187623" y="2984087"/>
                  <a:pt x="7182384" y="2642330"/>
                  <a:pt x="7178288" y="2604802"/>
                </a:cubicBezTo>
                <a:close/>
                <a:moveTo>
                  <a:pt x="6342565" y="441389"/>
                </a:moveTo>
                <a:cubicBezTo>
                  <a:pt x="6829797" y="986533"/>
                  <a:pt x="7091135" y="1624422"/>
                  <a:pt x="7126567" y="2355056"/>
                </a:cubicBezTo>
                <a:cubicBezTo>
                  <a:pt x="7001123" y="1661827"/>
                  <a:pt x="6756426" y="1017365"/>
                  <a:pt x="6342565" y="44138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2557080" y="1233720"/>
            <a:ext cx="7073640" cy="2692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4800" b="1" strike="noStrike" spc="-1">
                <a:solidFill>
                  <a:srgbClr val="002060"/>
                </a:solidFill>
                <a:latin typeface="Arial"/>
              </a:rPr>
              <a:t>Сложение и вычитание положительных и отрицательных чисел.</a:t>
            </a:r>
            <a:endParaRPr lang="ru-RU" sz="4800" b="0" strike="noStrike" spc="-1">
              <a:latin typeface="Arial"/>
            </a:endParaRPr>
          </a:p>
        </p:txBody>
      </p:sp>
      <p:sp>
        <p:nvSpPr>
          <p:cNvPr id="131" name="Rectangle 6"/>
          <p:cNvSpPr/>
          <p:nvPr/>
        </p:nvSpPr>
        <p:spPr>
          <a:xfrm>
            <a:off x="3974040" y="4113360"/>
            <a:ext cx="4242600" cy="26280"/>
          </a:xfrm>
          <a:custGeom>
            <a:avLst/>
            <a:gdLst/>
            <a:ahLst/>
            <a:cxnLst/>
            <a:rect l="l" t="t" r="r" b="b"/>
            <a:pathLst>
              <a:path w="4243589" h="27432" fill="none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Задание 3. Решите задачу из учебника стр.  47       № 4.229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8295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задачу № 4.229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33346" y="2930823"/>
            <a:ext cx="4044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а)  - 770</a:t>
            </a:r>
          </a:p>
          <a:p>
            <a:r>
              <a:rPr lang="ru-RU" sz="3200" dirty="0"/>
              <a:t>      б) – 785</a:t>
            </a:r>
          </a:p>
          <a:p>
            <a:r>
              <a:rPr lang="ru-RU" sz="3200" dirty="0"/>
              <a:t>      в)  - 885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68600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 smtClean="0">
                <a:latin typeface="Arial"/>
              </a:rPr>
              <a:t>ФИЗМИНУТКА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idx="4294967295"/>
          </p:nvPr>
        </p:nvSpPr>
        <p:spPr>
          <a:xfrm>
            <a:off x="0" y="1604963"/>
            <a:ext cx="10972800" cy="397668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 indent="0" algn="ctr"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4000" b="0" strike="noStrike" spc="-1" dirty="0" smtClean="0">
                <a:solidFill>
                  <a:schemeClr val="accent4"/>
                </a:solidFill>
                <a:latin typeface="Arial"/>
              </a:rPr>
              <a:t>1) Вертикальное движение глаз вверх-вниз.</a:t>
            </a:r>
          </a:p>
          <a:p>
            <a:pPr marL="108000" indent="0" algn="ctr"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4000" b="0" strike="noStrike" spc="-1" dirty="0" smtClean="0">
                <a:solidFill>
                  <a:srgbClr val="00B050"/>
                </a:solidFill>
                <a:latin typeface="Arial"/>
              </a:rPr>
              <a:t>2) Горизонтальное </a:t>
            </a:r>
            <a:r>
              <a:rPr lang="ru-RU" sz="4000" b="0" strike="noStrike" spc="-1" dirty="0" err="1" smtClean="0">
                <a:solidFill>
                  <a:srgbClr val="00B050"/>
                </a:solidFill>
                <a:latin typeface="Arial"/>
              </a:rPr>
              <a:t>впаво</a:t>
            </a:r>
            <a:r>
              <a:rPr lang="ru-RU" sz="4000" b="0" strike="noStrike" spc="-1" dirty="0" smtClean="0">
                <a:solidFill>
                  <a:srgbClr val="00B050"/>
                </a:solidFill>
                <a:latin typeface="Arial"/>
              </a:rPr>
              <a:t>-влево</a:t>
            </a:r>
          </a:p>
          <a:p>
            <a:pPr marL="108000" indent="0" algn="ctr"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4000" spc="-1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3) Вращение глазами по часовой стрелке и против.</a:t>
            </a:r>
          </a:p>
          <a:p>
            <a:pPr marL="108000" indent="0" algn="ctr"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4000" b="0" strike="noStrike" spc="-1" dirty="0" smtClean="0">
                <a:solidFill>
                  <a:schemeClr val="accent6">
                    <a:lumMod val="75000"/>
                  </a:schemeClr>
                </a:solidFill>
                <a:latin typeface="Arial"/>
              </a:rPr>
              <a:t>4) Закрыть глаза и представить как можно отчётливее цвета радуги</a:t>
            </a:r>
            <a:endParaRPr lang="ru-RU" sz="4000" b="0" strike="noStrike" spc="-1" dirty="0">
              <a:solidFill>
                <a:schemeClr val="accent6">
                  <a:lumMod val="75000"/>
                </a:schemeClr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Благодарю за активную работу. Продолжим.</a:t>
            </a:r>
            <a:endParaRPr lang="ru-RU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628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Задание 3</a:t>
            </a: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 algn="ctr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200" b="0" strike="noStrike" spc="-1" dirty="0">
                <a:latin typeface="Arial"/>
              </a:rPr>
              <a:t> </a:t>
            </a:r>
            <a:r>
              <a:rPr lang="ru-RU" sz="3600" b="0" strike="noStrike" spc="-1" dirty="0">
                <a:latin typeface="Arial"/>
              </a:rPr>
              <a:t>Проверь ответы № 4.229</a:t>
            </a:r>
          </a:p>
          <a:p>
            <a:pPr marL="108000" algn="ctr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а) — 810</a:t>
            </a:r>
          </a:p>
          <a:p>
            <a:pPr marL="108000" algn="ctr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б) — 825 </a:t>
            </a:r>
          </a:p>
          <a:p>
            <a:pPr marL="108000" algn="ctr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в) </a:t>
            </a:r>
            <a:r>
              <a:rPr lang="ru-RU" sz="3600" b="0" strike="noStrike" spc="-1" dirty="0" smtClean="0">
                <a:latin typeface="Arial"/>
              </a:rPr>
              <a:t>-  </a:t>
            </a:r>
            <a:r>
              <a:rPr lang="ru-RU" sz="3600" b="0" strike="noStrike" spc="-1" dirty="0">
                <a:latin typeface="Arial"/>
              </a:rPr>
              <a:t>925 </a:t>
            </a:r>
          </a:p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200" b="0" strike="noStrike" spc="-1" dirty="0">
              <a:latin typeface="Arial"/>
            </a:endParaRPr>
          </a:p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Задание 4</a:t>
            </a: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Ответы: А)    2)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             Б)      3)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            В)       1)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6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Задание 5</a:t>
            </a: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Ответы: А)    ЛОЖЬ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             Б)      ИСТИНА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            В)      ИСТИНА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            Г)  ЛОЖЬ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/>
          </p:nvPr>
        </p:nvSpPr>
        <p:spPr>
          <a:xfrm>
            <a:off x="6231960" y="1460665"/>
            <a:ext cx="5354280" cy="5510151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900" dirty="0">
                <a:latin typeface="The Hand"/>
                <a:cs typeface="Times New Roman" panose="02020603050405020304" pitchFamily="18" charset="0"/>
              </a:rPr>
              <a:t>1</a:t>
            </a:r>
            <a:r>
              <a:rPr lang="ru-RU" sz="3900" dirty="0" smtClean="0">
                <a:latin typeface="The Hand"/>
                <a:cs typeface="Times New Roman" panose="02020603050405020304" pitchFamily="18" charset="0"/>
              </a:rPr>
              <a:t> </a:t>
            </a:r>
            <a:r>
              <a:rPr lang="ru-RU" sz="3900" dirty="0" smtClean="0">
                <a:latin typeface="The Hand"/>
                <a:cs typeface="Times New Roman" panose="02020603050405020304" pitchFamily="18" charset="0"/>
              </a:rPr>
              <a:t>вариант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А) </a:t>
            </a:r>
            <a:r>
              <a:rPr lang="ru-RU" sz="3900" spc="-1" dirty="0" smtClean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23 </a:t>
            </a: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– </a:t>
            </a:r>
            <a:r>
              <a:rPr lang="ru-RU" sz="3900" spc="-1" dirty="0" smtClean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35</a:t>
            </a:r>
            <a:endParaRPr lang="ru-RU" sz="3900" spc="-1" dirty="0">
              <a:solidFill>
                <a:srgbClr val="000000"/>
              </a:solidFill>
              <a:latin typeface="The Hand"/>
              <a:cs typeface="Times New Roman" panose="02020603050405020304" pitchFamily="18" charset="0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 Б) - </a:t>
            </a:r>
            <a:r>
              <a:rPr lang="ru-RU" sz="3900" spc="-1" dirty="0" smtClean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31,5 </a:t>
            </a: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+ 32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В)  -</a:t>
            </a:r>
            <a:r>
              <a:rPr lang="ru-RU" sz="3900" spc="-1" dirty="0" smtClean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18,5 </a:t>
            </a: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– 12,5  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900" spc="-1" dirty="0" smtClean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Г</a:t>
            </a: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) 5,7-(- </a:t>
            </a:r>
            <a:r>
              <a:rPr lang="ru-RU" sz="3900" spc="-1" dirty="0" smtClean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8,9) </a:t>
            </a:r>
            <a:endParaRPr lang="ru-RU" sz="3900" spc="-1" dirty="0">
              <a:solidFill>
                <a:srgbClr val="000000"/>
              </a:solidFill>
              <a:latin typeface="The Hand"/>
              <a:cs typeface="Times New Roman" panose="02020603050405020304" pitchFamily="18" charset="0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900" spc="-1" dirty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Д) -</a:t>
            </a:r>
            <a:r>
              <a:rPr lang="ru-RU" sz="3900" spc="-1" dirty="0" smtClean="0">
                <a:solidFill>
                  <a:srgbClr val="000000"/>
                </a:solidFill>
                <a:latin typeface="The Hand"/>
                <a:cs typeface="Times New Roman" panose="02020603050405020304" pitchFamily="18" charset="0"/>
              </a:rPr>
              <a:t>7- (- 2,3)  </a:t>
            </a:r>
            <a:endParaRPr lang="ru-RU" sz="3900" spc="-1" dirty="0">
              <a:latin typeface="The Hand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5366296"/>
          </a:xfrm>
          <a:prstGeom prst="rect">
            <a:avLst/>
          </a:prstGeom>
          <a:noFill/>
          <a:ln w="0">
            <a:solidFill>
              <a:schemeClr val="tx1"/>
            </a:solidFill>
          </a:ln>
        </p:spPr>
        <p:txBody>
          <a:bodyPr lIns="0" tIns="0" rIns="0" bIns="0" anchor="t">
            <a:noAutofit/>
          </a:bodyPr>
          <a:lstStyle/>
          <a:p>
            <a:pPr marL="10800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</a:t>
            </a: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2 </a:t>
            </a: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вариант 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А) 22 – 34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Б) - 33,5 + 32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В)</a:t>
            </a: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 -17,5 – 12,5  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endParaRPr lang="ru-RU" sz="3600" spc="-1" dirty="0">
              <a:solidFill>
                <a:srgbClr val="000000"/>
              </a:solidFill>
              <a:latin typeface="The Hand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Г) 5,7-(- 7,8) 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Д) -7- ( -2,2)</a:t>
            </a: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 </a:t>
            </a:r>
            <a:endParaRPr lang="ru-RU" sz="36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/>
          </p:nvPr>
        </p:nvSpPr>
        <p:spPr>
          <a:xfrm>
            <a:off x="609480" y="1916723"/>
            <a:ext cx="5354280" cy="474533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he Hand"/>
              </a:rPr>
              <a:t>2 вариант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>
                <a:solidFill>
                  <a:srgbClr val="000000"/>
                </a:solidFill>
                <a:latin typeface="The Hand"/>
              </a:rPr>
              <a:t>А) 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23 </a:t>
            </a:r>
            <a:r>
              <a:rPr lang="ru-RU" sz="3600" spc="-1" dirty="0">
                <a:solidFill>
                  <a:srgbClr val="000000"/>
                </a:solidFill>
                <a:latin typeface="The Hand"/>
              </a:rPr>
              <a:t>– 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35 = - 12</a:t>
            </a:r>
            <a:endParaRPr lang="ru-RU" sz="3600" spc="-1" dirty="0">
              <a:solidFill>
                <a:srgbClr val="000000"/>
              </a:solidFill>
              <a:latin typeface="The Hand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>
                <a:solidFill>
                  <a:srgbClr val="000000"/>
                </a:solidFill>
                <a:latin typeface="The Hand"/>
              </a:rPr>
              <a:t> Б) - 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31,5 </a:t>
            </a:r>
            <a:r>
              <a:rPr lang="ru-RU" sz="3600" spc="-1" dirty="0">
                <a:solidFill>
                  <a:srgbClr val="000000"/>
                </a:solidFill>
                <a:latin typeface="The Hand"/>
              </a:rPr>
              <a:t>+ 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32 = - 0,5</a:t>
            </a:r>
            <a:endParaRPr lang="ru-RU" sz="3600" spc="-1" dirty="0">
              <a:solidFill>
                <a:srgbClr val="000000"/>
              </a:solidFill>
              <a:latin typeface="The Hand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>
                <a:solidFill>
                  <a:srgbClr val="000000"/>
                </a:solidFill>
                <a:latin typeface="The Hand"/>
              </a:rPr>
              <a:t>В)  -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18,5 </a:t>
            </a:r>
            <a:r>
              <a:rPr lang="ru-RU" sz="3600" spc="-1" dirty="0">
                <a:solidFill>
                  <a:srgbClr val="000000"/>
                </a:solidFill>
                <a:latin typeface="The Hand"/>
              </a:rPr>
              <a:t>– 12,5 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= - 31 </a:t>
            </a:r>
            <a:endParaRPr lang="ru-RU" sz="3600" spc="-1" dirty="0">
              <a:solidFill>
                <a:srgbClr val="000000"/>
              </a:solidFill>
              <a:latin typeface="The Hand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endParaRPr lang="ru-RU" sz="3600" spc="-1" dirty="0" smtClean="0">
              <a:solidFill>
                <a:srgbClr val="000000"/>
              </a:solidFill>
              <a:latin typeface="The Hand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Г</a:t>
            </a:r>
            <a:r>
              <a:rPr lang="ru-RU" sz="3600" spc="-1" dirty="0">
                <a:solidFill>
                  <a:srgbClr val="000000"/>
                </a:solidFill>
                <a:latin typeface="The Hand"/>
              </a:rPr>
              <a:t>) 5,7-(- 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8,9) = 14,6</a:t>
            </a:r>
            <a:endParaRPr lang="ru-RU" sz="3600" spc="-1" dirty="0">
              <a:solidFill>
                <a:srgbClr val="000000"/>
              </a:solidFill>
              <a:latin typeface="The Hand"/>
            </a:endParaRP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>
                <a:solidFill>
                  <a:srgbClr val="000000"/>
                </a:solidFill>
                <a:latin typeface="The Hand"/>
              </a:rPr>
              <a:t>Д) -</a:t>
            </a: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7- (- 2,3)  = - 4,7</a:t>
            </a:r>
            <a:endParaRPr lang="ru-RU" sz="3600" spc="-1" dirty="0">
              <a:latin typeface="The Hand"/>
            </a:endParaRPr>
          </a:p>
          <a:p>
            <a:endParaRPr lang="ru-RU" sz="3600" dirty="0">
              <a:latin typeface="The Hand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6231960" y="1604519"/>
            <a:ext cx="5354280" cy="467752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1 вариант 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А) 22 – 34 = - 12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Б) - 33,5 + 32 = - 1,5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В)</a:t>
            </a: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 -17,5 – 12,5  = - 30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Г) 5,7-(- 7,8) = 13,5</a:t>
            </a:r>
          </a:p>
          <a:p>
            <a:pPr marL="108000" indent="0">
              <a:lnSpc>
                <a:spcPct val="11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ru-RU" sz="3600" spc="-1" dirty="0" smtClean="0">
                <a:solidFill>
                  <a:srgbClr val="000000"/>
                </a:solidFill>
                <a:latin typeface="The Hand"/>
              </a:rPr>
              <a:t>Д) -7- ( -2,2)</a:t>
            </a:r>
            <a:r>
              <a:rPr lang="ru-RU" sz="3600" b="0" strike="noStrike" spc="-1" dirty="0" smtClean="0">
                <a:solidFill>
                  <a:srgbClr val="000000"/>
                </a:solidFill>
                <a:latin typeface="The Hand"/>
              </a:rPr>
              <a:t>  = - 4,8</a:t>
            </a:r>
            <a:endParaRPr lang="ru-RU" sz="3600" b="0" strike="noStrike" spc="-1" dirty="0">
              <a:latin typeface="The Hand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работа. ПРОВЕРЬ: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4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609480" y="380010"/>
            <a:ext cx="10972440" cy="212568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dirty="0"/>
              <a:t>А теперь, ребята, я попрошу вас оценить своё настроение с помощью </a:t>
            </a:r>
            <a:r>
              <a:rPr lang="ru-RU" dirty="0" smtClean="0"/>
              <a:t>смайликов</a:t>
            </a:r>
            <a:r>
              <a:rPr lang="ru-RU" dirty="0"/>
              <a:t>. </a:t>
            </a:r>
            <a:br>
              <a:rPr lang="ru-RU" dirty="0"/>
            </a:br>
            <a:endParaRPr lang="ru-RU" sz="4400" b="0" strike="noStrike" spc="-1" dirty="0"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540000" y="2505694"/>
            <a:ext cx="10972440" cy="309158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 dirty="0">
                <a:latin typeface="Arial"/>
              </a:rPr>
              <a:t>ДОРИСУЙ СМАЙЛИК</a:t>
            </a:r>
          </a:p>
        </p:txBody>
      </p:sp>
      <p:sp>
        <p:nvSpPr>
          <p:cNvPr id="2" name="Улыбающееся лицо 1"/>
          <p:cNvSpPr/>
          <p:nvPr/>
        </p:nvSpPr>
        <p:spPr>
          <a:xfrm>
            <a:off x="1353786" y="3625531"/>
            <a:ext cx="3075709" cy="2894306"/>
          </a:xfrm>
          <a:prstGeom prst="smileyFace">
            <a:avLst>
              <a:gd name="adj" fmla="val 27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0613816">
            <a:off x="5498275" y="3105835"/>
            <a:ext cx="60141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Спасибо за работу!</a:t>
            </a:r>
            <a:br>
              <a:rPr lang="ru-RU" sz="4800" dirty="0">
                <a:solidFill>
                  <a:srgbClr val="C00000"/>
                </a:solidFill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>
                <a:latin typeface="Arial"/>
              </a:rPr>
              <a:t>УСТНЫЙ СЧЁТ</a:t>
            </a:r>
          </a:p>
        </p:txBody>
      </p:sp>
      <p:sp>
        <p:nvSpPr>
          <p:cNvPr id="133" name="PlaceHolder 2"/>
          <p:cNvSpPr>
            <a:spLocks noGrp="1"/>
          </p:cNvSpPr>
          <p:nvPr>
            <p:ph type="subTitle"/>
          </p:nvPr>
        </p:nvSpPr>
        <p:spPr>
          <a:xfrm>
            <a:off x="609480" y="1377538"/>
            <a:ext cx="10972080" cy="424278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 smtClean="0">
                <a:latin typeface="Arial"/>
              </a:rPr>
              <a:t>- </a:t>
            </a:r>
            <a:r>
              <a:rPr lang="ru-RU" sz="3600" b="0" strike="noStrike" spc="-1" dirty="0">
                <a:latin typeface="Arial"/>
              </a:rPr>
              <a:t>15;    6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1) Сравните эти числа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2) Найдите модули этих чисел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3) Найдите сумму модулей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4) Найдите разность модулей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endParaRPr lang="ru-RU" sz="32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endParaRPr lang="ru-RU" sz="3200" b="0" strike="noStrike" spc="-1" dirty="0">
              <a:latin typeface="Arial"/>
              <a:ea typeface="Tahom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УСТНЫЙ СЧЁТ</a:t>
            </a:r>
          </a:p>
        </p:txBody>
      </p:sp>
      <p:sp>
        <p:nvSpPr>
          <p:cNvPr id="135" name="PlaceHolder 2"/>
          <p:cNvSpPr>
            <a:spLocks noGrp="1"/>
          </p:cNvSpPr>
          <p:nvPr>
            <p:ph type="subTitle"/>
          </p:nvPr>
        </p:nvSpPr>
        <p:spPr>
          <a:xfrm>
            <a:off x="609480" y="1397160"/>
            <a:ext cx="10972080" cy="439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- 15;    6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5) Сравните эти числа с нулём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6) Найдите сумму этих чисел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7) Найдите разность этих чисел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r>
              <a:rPr lang="ru-RU" sz="3600" b="0" strike="noStrike" spc="-1" dirty="0">
                <a:latin typeface="Arial"/>
              </a:rPr>
              <a:t>8) Назовите противоположное число каждому </a:t>
            </a: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endParaRPr lang="ru-RU" sz="3600" b="0" strike="noStrike" spc="-1" dirty="0">
              <a:latin typeface="Arial"/>
              <a:ea typeface="Tahoma"/>
            </a:endParaRPr>
          </a:p>
          <a:p>
            <a:pPr algn="ctr">
              <a:spcBef>
                <a:spcPts val="567"/>
              </a:spcBef>
              <a:spcAft>
                <a:spcPts val="567"/>
              </a:spcAft>
              <a:buNone/>
            </a:pPr>
            <a:endParaRPr lang="ru-RU" sz="3200" b="0" strike="noStrike" spc="-1" dirty="0">
              <a:latin typeface="Arial"/>
              <a:ea typeface="Tahom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>
                <a:latin typeface="Arial"/>
              </a:rPr>
              <a:t>Разминка (выберите правильный ответ)</a:t>
            </a: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200" b="0" strike="noStrike" spc="-1" dirty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А) 21,7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Б) — 21,7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В) 7,3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Г) </a:t>
            </a:r>
            <a:r>
              <a:rPr lang="ru-RU" sz="5400" b="1" strike="noStrike" spc="-1" dirty="0">
                <a:latin typeface="Arial"/>
              </a:rPr>
              <a:t>-7,3</a:t>
            </a:r>
          </a:p>
        </p:txBody>
      </p:sp>
      <p:sp>
        <p:nvSpPr>
          <p:cNvPr id="138" name="PlaceHolder 3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1) Какое значение имеет выражение: 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endParaRPr lang="ru-RU" sz="3600" b="0" strike="noStrike" spc="-1" dirty="0" smtClean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 smtClean="0">
                <a:latin typeface="Arial"/>
              </a:rPr>
              <a:t>- </a:t>
            </a:r>
            <a:r>
              <a:rPr lang="ru-RU" sz="3600" b="0" strike="noStrike" spc="-1" dirty="0">
                <a:latin typeface="Arial"/>
              </a:rPr>
              <a:t>14,5 + 7,2 =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 smtClean="0">
                <a:latin typeface="Arial"/>
              </a:rPr>
              <a:t>выберите </a:t>
            </a:r>
            <a:r>
              <a:rPr lang="ru-RU" sz="4400" b="0" strike="noStrike" spc="-1" dirty="0">
                <a:latin typeface="Arial"/>
              </a:rPr>
              <a:t>правильный </a:t>
            </a:r>
            <a:r>
              <a:rPr lang="ru-RU" sz="4400" b="0" strike="noStrike" spc="-1" dirty="0" smtClean="0">
                <a:latin typeface="Arial"/>
              </a:rPr>
              <a:t>ответ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200" b="0" strike="noStrike" spc="-1" dirty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А) - 17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Б)  + </a:t>
            </a:r>
            <a:r>
              <a:rPr lang="ru-RU" sz="3600" b="0" strike="noStrike" spc="-1" dirty="0" smtClean="0">
                <a:latin typeface="Arial"/>
              </a:rPr>
              <a:t>17</a:t>
            </a:r>
            <a:endParaRPr lang="ru-RU" sz="3600" b="0" strike="noStrike" spc="-1" dirty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4800" b="1" strike="noStrike" spc="-1" dirty="0">
                <a:latin typeface="Arial"/>
              </a:rPr>
              <a:t>В) - 3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Г)  + 3</a:t>
            </a:r>
          </a:p>
        </p:txBody>
      </p:sp>
      <p:sp>
        <p:nvSpPr>
          <p:cNvPr id="141" name="PlaceHolder 3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2) Какое значение имеет выражение: 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- 10 - (- 7 ) =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 smtClean="0">
                <a:latin typeface="Arial"/>
              </a:rPr>
              <a:t>выберите </a:t>
            </a:r>
            <a:r>
              <a:rPr lang="ru-RU" sz="4400" b="0" strike="noStrike" spc="-1" dirty="0">
                <a:latin typeface="Arial"/>
              </a:rPr>
              <a:t>правильный </a:t>
            </a:r>
            <a:r>
              <a:rPr lang="ru-RU" sz="4400" b="0" strike="noStrike" spc="-1" dirty="0" smtClean="0">
                <a:latin typeface="Arial"/>
              </a:rPr>
              <a:t>ответ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200" b="0" strike="noStrike" spc="-1" dirty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А) — 14,5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Б</a:t>
            </a:r>
            <a:r>
              <a:rPr lang="ru-RU" sz="4800" b="0" strike="noStrike" spc="-1" dirty="0">
                <a:latin typeface="Arial"/>
              </a:rPr>
              <a:t>)  </a:t>
            </a:r>
            <a:r>
              <a:rPr lang="ru-RU" sz="4800" b="1" strike="noStrike" spc="-1" dirty="0">
                <a:latin typeface="Arial"/>
              </a:rPr>
              <a:t>14,5</a:t>
            </a:r>
            <a:endParaRPr lang="ru-RU" sz="4800" b="0" strike="noStrike" spc="-1" dirty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В) — 7,5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Г)  + 7,5</a:t>
            </a:r>
          </a:p>
        </p:txBody>
      </p:sp>
      <p:sp>
        <p:nvSpPr>
          <p:cNvPr id="144" name="PlaceHolder 3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3) Какое значение имеет выражение: 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 11 - (- 3,5 ) =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 smtClean="0">
                <a:latin typeface="Arial"/>
              </a:rPr>
              <a:t>выберите </a:t>
            </a:r>
            <a:r>
              <a:rPr lang="ru-RU" sz="4400" b="0" strike="noStrike" spc="-1" dirty="0">
                <a:latin typeface="Arial"/>
              </a:rPr>
              <a:t>правильный </a:t>
            </a:r>
            <a:r>
              <a:rPr lang="ru-RU" sz="4400" b="0" strike="noStrike" spc="-1" dirty="0" smtClean="0">
                <a:latin typeface="Arial"/>
              </a:rPr>
              <a:t>ответ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А</a:t>
            </a:r>
            <a:r>
              <a:rPr lang="ru-RU" sz="3600" dirty="0"/>
              <a:t>) </a:t>
            </a:r>
            <a:r>
              <a:rPr lang="ru-RU" b="1" dirty="0"/>
              <a:t>- 18</a:t>
            </a:r>
          </a:p>
          <a:p>
            <a:r>
              <a:rPr lang="ru-RU" sz="3600" dirty="0"/>
              <a:t>Б)  + 18</a:t>
            </a:r>
          </a:p>
          <a:p>
            <a:r>
              <a:rPr lang="ru-RU" sz="3600" dirty="0"/>
              <a:t>В) - 7</a:t>
            </a:r>
          </a:p>
          <a:p>
            <a:r>
              <a:rPr lang="ru-RU" sz="3600" dirty="0"/>
              <a:t>Г)  + 7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ru-RU" sz="3200" b="0" strike="noStrike" spc="-1" dirty="0"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spc="-1" dirty="0">
                <a:latin typeface="Arial"/>
              </a:rPr>
              <a:t>4</a:t>
            </a:r>
            <a:r>
              <a:rPr lang="ru-RU" sz="3600" b="0" strike="noStrike" spc="-1" dirty="0" smtClean="0">
                <a:latin typeface="Arial"/>
              </a:rPr>
              <a:t>) </a:t>
            </a:r>
            <a:r>
              <a:rPr lang="ru-RU" sz="3600" b="0" strike="noStrike" spc="-1" dirty="0">
                <a:latin typeface="Arial"/>
              </a:rPr>
              <a:t>Какое значение имеет выражение: </a:t>
            </a:r>
            <a:endParaRPr lang="ru-RU" sz="3600" b="0" strike="noStrike" spc="-1" dirty="0" smtClean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dirty="0"/>
              <a:t>- 5,5 – 12, 5 =</a:t>
            </a:r>
            <a:endParaRPr lang="ru-RU" sz="360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759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 smtClean="0">
                <a:latin typeface="Arial"/>
              </a:rPr>
              <a:t>выберите </a:t>
            </a:r>
            <a:r>
              <a:rPr lang="ru-RU" sz="4400" b="0" strike="noStrike" spc="-1" dirty="0">
                <a:latin typeface="Arial"/>
              </a:rPr>
              <a:t>правильный </a:t>
            </a:r>
            <a:r>
              <a:rPr lang="ru-RU" sz="4400" b="0" strike="noStrike" spc="-1" dirty="0" smtClean="0">
                <a:latin typeface="Arial"/>
              </a:rPr>
              <a:t>ответ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r>
              <a:rPr lang="ru-RU" sz="3600" dirty="0" smtClean="0"/>
              <a:t>  А</a:t>
            </a:r>
            <a:r>
              <a:rPr lang="ru-RU" sz="3600" dirty="0"/>
              <a:t>) - 22</a:t>
            </a:r>
          </a:p>
          <a:p>
            <a:r>
              <a:rPr lang="ru-RU" sz="3600" dirty="0" smtClean="0"/>
              <a:t>  Б</a:t>
            </a:r>
            <a:r>
              <a:rPr lang="ru-RU" sz="3600" dirty="0"/>
              <a:t>)  + 22</a:t>
            </a:r>
          </a:p>
          <a:p>
            <a:r>
              <a:rPr lang="ru-RU" sz="3600" dirty="0" smtClean="0"/>
              <a:t>  В</a:t>
            </a:r>
            <a:r>
              <a:rPr lang="ru-RU" sz="3600" dirty="0"/>
              <a:t>) – 3,6</a:t>
            </a:r>
          </a:p>
          <a:p>
            <a:r>
              <a:rPr lang="ru-RU" sz="3600" dirty="0" smtClean="0"/>
              <a:t>  Г</a:t>
            </a:r>
            <a:r>
              <a:rPr lang="ru-RU" sz="3600" dirty="0"/>
              <a:t>)  + </a:t>
            </a:r>
            <a:r>
              <a:rPr lang="ru-RU" sz="3600" dirty="0" smtClean="0"/>
              <a:t>3,6</a:t>
            </a:r>
            <a:r>
              <a:rPr lang="ru-RU" sz="3200" b="0" strike="noStrike" spc="-1" dirty="0" smtClean="0">
                <a:latin typeface="Arial"/>
              </a:rPr>
              <a:t> 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spc="-1" dirty="0">
                <a:latin typeface="Arial"/>
              </a:rPr>
              <a:t>5</a:t>
            </a:r>
            <a:r>
              <a:rPr lang="ru-RU" sz="3600" b="0" strike="noStrike" spc="-1" dirty="0" smtClean="0">
                <a:latin typeface="Arial"/>
              </a:rPr>
              <a:t>) </a:t>
            </a:r>
            <a:r>
              <a:rPr lang="ru-RU" sz="3600" b="0" strike="noStrike" spc="-1" dirty="0">
                <a:latin typeface="Arial"/>
              </a:rPr>
              <a:t>Какое значение имеет выражение: 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600" b="0" strike="noStrike" spc="-1" dirty="0">
                <a:latin typeface="Arial"/>
              </a:rPr>
              <a:t> </a:t>
            </a:r>
            <a:r>
              <a:rPr lang="ru-RU" sz="3600" dirty="0"/>
              <a:t>14, 2 -  17,8 =</a:t>
            </a:r>
            <a:endParaRPr lang="ru-RU" sz="360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259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 dirty="0">
                <a:latin typeface="Arial"/>
              </a:rPr>
              <a:t>Задание </a:t>
            </a:r>
            <a:r>
              <a:rPr lang="ru-RU" sz="4400" b="0" strike="noStrike" spc="-1" dirty="0" smtClean="0">
                <a:latin typeface="Arial"/>
              </a:rPr>
              <a:t>2 ПРОВЕРЬ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452314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200" b="0" strike="noStrike" spc="-1" dirty="0">
                <a:latin typeface="Arial"/>
              </a:rPr>
              <a:t>Заполните пропуски подходящими числами: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200" b="0" strike="noStrike" spc="-1" dirty="0">
                <a:latin typeface="Arial"/>
              </a:rPr>
              <a:t>1) — 9,6 + </a:t>
            </a:r>
            <a:r>
              <a:rPr lang="ru-RU" sz="3200" b="1" u="sng" strike="noStrike" spc="-1" dirty="0">
                <a:uFillTx/>
                <a:latin typeface="Arial"/>
              </a:rPr>
              <a:t>5,5</a:t>
            </a:r>
            <a:r>
              <a:rPr lang="ru-RU" sz="3200" b="0" strike="noStrike" spc="-1" dirty="0">
                <a:latin typeface="Arial"/>
              </a:rPr>
              <a:t> = - 4,1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200" b="0" strike="noStrike" spc="-1" dirty="0">
                <a:latin typeface="Arial"/>
              </a:rPr>
              <a:t>2) 9 — </a:t>
            </a:r>
            <a:r>
              <a:rPr lang="ru-RU" sz="3200" b="1" u="sng" strike="noStrike" spc="-1" dirty="0">
                <a:uFillTx/>
                <a:latin typeface="Arial"/>
              </a:rPr>
              <a:t>6,5 </a:t>
            </a:r>
            <a:r>
              <a:rPr lang="ru-RU" sz="3200" b="0" strike="noStrike" spc="-1" dirty="0">
                <a:latin typeface="Arial"/>
              </a:rPr>
              <a:t>= 2,5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200" b="0" strike="noStrike" spc="-1" dirty="0">
                <a:latin typeface="Arial"/>
              </a:rPr>
              <a:t>3) </a:t>
            </a:r>
            <a:r>
              <a:rPr lang="ru-RU" sz="3200" b="1" u="sng" strike="noStrike" spc="-1" dirty="0">
                <a:uFillTx/>
                <a:latin typeface="Arial"/>
              </a:rPr>
              <a:t>15</a:t>
            </a:r>
            <a:r>
              <a:rPr lang="ru-RU" sz="3200" b="0" strike="noStrike" spc="-1" dirty="0">
                <a:latin typeface="Arial"/>
              </a:rPr>
              <a:t> + 4 = 19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200" b="0" strike="noStrike" spc="-1" dirty="0">
                <a:latin typeface="Arial"/>
              </a:rPr>
              <a:t>4) </a:t>
            </a:r>
            <a:r>
              <a:rPr lang="ru-RU" sz="3200" b="1" u="sng" strike="noStrike" spc="-1" dirty="0">
                <a:uFillTx/>
                <a:latin typeface="Arial"/>
              </a:rPr>
              <a:t>— 13 </a:t>
            </a:r>
            <a:r>
              <a:rPr lang="ru-RU" sz="3200" b="0" strike="noStrike" spc="-1" dirty="0">
                <a:latin typeface="Arial"/>
              </a:rPr>
              <a:t>— 6 = - </a:t>
            </a:r>
            <a:r>
              <a:rPr lang="ru-RU" sz="3200" b="0" strike="noStrike" spc="-1" dirty="0" smtClean="0">
                <a:latin typeface="Arial"/>
              </a:rPr>
              <a:t>19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endParaRPr lang="ru-RU" sz="3200" spc="-1" dirty="0">
              <a:latin typeface="Aria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ru-RU" sz="3200" b="0" strike="noStrike" spc="-1" dirty="0" smtClean="0">
                <a:latin typeface="Arial"/>
              </a:rPr>
              <a:t>5)  6,7 – </a:t>
            </a:r>
            <a:r>
              <a:rPr lang="ru-RU" sz="3200" b="1" u="sng" strike="noStrike" spc="-1" dirty="0" smtClean="0">
                <a:latin typeface="Arial"/>
              </a:rPr>
              <a:t>7</a:t>
            </a:r>
            <a:r>
              <a:rPr lang="ru-RU" sz="3200" b="0" strike="noStrike" spc="-1" dirty="0" smtClean="0">
                <a:latin typeface="Arial"/>
              </a:rPr>
              <a:t> =  - 0,7</a:t>
            </a: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endParaRPr lang="ru-RU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D4EAF9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D4EAF9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</TotalTime>
  <Words>600</Words>
  <Application>Microsoft Office PowerPoint</Application>
  <PresentationFormat>Широкоэкранный</PresentationFormat>
  <Paragraphs>118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DejaVu Sans</vt:lpstr>
      <vt:lpstr>Symbol</vt:lpstr>
      <vt:lpstr>Tahoma</vt:lpstr>
      <vt:lpstr>The Hand</vt:lpstr>
      <vt:lpstr>Times New Roman</vt:lpstr>
      <vt:lpstr>Wingdings</vt:lpstr>
      <vt:lpstr>Office Theme</vt:lpstr>
      <vt:lpstr>Office Theme</vt:lpstr>
      <vt:lpstr>Сложение и вычитание положительных и отрицательных чисел.</vt:lpstr>
      <vt:lpstr>УСТНЫЙ СЧЁТ</vt:lpstr>
      <vt:lpstr>УСТНЫЙ СЧЁТ</vt:lpstr>
      <vt:lpstr>Разминка (выберите правильный ответ)</vt:lpstr>
      <vt:lpstr>выберите правильный ответ</vt:lpstr>
      <vt:lpstr>выберите правильный ответ</vt:lpstr>
      <vt:lpstr>выберите правильный ответ</vt:lpstr>
      <vt:lpstr>выберите правильный ответ</vt:lpstr>
      <vt:lpstr>Задание 2 ПРОВЕРЬ</vt:lpstr>
      <vt:lpstr>Задание 3. Решите задачу из учебника стр.  47       № 4.229</vt:lpstr>
      <vt:lpstr>Проверь задачу № 4.229</vt:lpstr>
      <vt:lpstr>ФИЗМИНУТКА</vt:lpstr>
      <vt:lpstr>Презентация PowerPoint</vt:lpstr>
      <vt:lpstr>Задание 3</vt:lpstr>
      <vt:lpstr>Задание 4</vt:lpstr>
      <vt:lpstr>Задание 5</vt:lpstr>
      <vt:lpstr>Самостоятельная работа</vt:lpstr>
      <vt:lpstr>Самостоятельная работа. ПРОВЕРЬ:</vt:lpstr>
      <vt:lpstr>А теперь, ребята, я попрошу вас оценить своё настроение с помощью смайликов.  </vt:lpstr>
    </vt:vector>
  </TitlesOfParts>
  <Company>LightKey.Store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положительных и отрицательных чисел.</dc:title>
  <dc:subject/>
  <dc:creator>a55271</dc:creator>
  <dc:description/>
  <cp:lastModifiedBy>комп</cp:lastModifiedBy>
  <cp:revision>41</cp:revision>
  <dcterms:created xsi:type="dcterms:W3CDTF">2025-06-20T11:49:55Z</dcterms:created>
  <dcterms:modified xsi:type="dcterms:W3CDTF">2026-03-31T11:23:02Z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7</vt:i4>
  </property>
</Properties>
</file>